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8"/>
  </p:notesMasterIdLst>
  <p:sldIdLst>
    <p:sldId id="31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1" r:id="rId57"/>
  </p:sldIdLst>
  <p:sldSz cx="14630400" cy="8229600"/>
  <p:notesSz cx="8229600" cy="14630400"/>
  <p:embeddedFontLs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Trebuchet MS" panose="020B0603020202020204" pitchFamily="34" charset="0"/>
      <p:regular r:id="rId67"/>
      <p:bold r:id="rId68"/>
      <p:italic r:id="rId69"/>
      <p:boldItalic r:id="rId70"/>
    </p:embeddedFont>
    <p:embeddedFont>
      <p:font typeface="Trebuchet MS Bold" panose="020B0604020202020204" charset="0"/>
      <p:regular r:id="rId71"/>
    </p:embeddedFont>
    <p:embeddedFont>
      <p:font typeface="Varela Round" panose="020B0604020202020204" charset="-79"/>
      <p:regular r:id="rId7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3.fntdata"/></Relationships>
</file>

<file path=ppt/media/image1.jpeg>
</file>

<file path=ppt/media/image10.svg>
</file>

<file path=ppt/media/image11.sv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sv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61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9348" tIns="34674" rIns="69348" bIns="3467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9348" tIns="34674" rIns="69348" bIns="34674"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20263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448404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7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9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6.sv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29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7" Type="http://schemas.openxmlformats.org/officeDocument/2006/relationships/image" Target="../media/image3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5.xml"/><Relationship Id="rId6" Type="http://schemas.openxmlformats.org/officeDocument/2006/relationships/image" Target="../media/image37.png"/><Relationship Id="rId5" Type="http://schemas.openxmlformats.org/officeDocument/2006/relationships/image" Target="../media/image36.svg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861580" cy="8229600"/>
          </a:xfrm>
          <a:custGeom>
            <a:avLst/>
            <a:gdLst/>
            <a:ahLst/>
            <a:cxnLst/>
            <a:rect l="l" t="t" r="r" b="b"/>
            <a:pathLst>
              <a:path w="18576975" h="10287000">
                <a:moveTo>
                  <a:pt x="0" y="0"/>
                </a:moveTo>
                <a:lnTo>
                  <a:pt x="18576975" y="0"/>
                </a:lnTo>
                <a:lnTo>
                  <a:pt x="1857697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3" name="Group 3"/>
          <p:cNvGrpSpPr/>
          <p:nvPr/>
        </p:nvGrpSpPr>
        <p:grpSpPr>
          <a:xfrm>
            <a:off x="0" y="-18044"/>
            <a:ext cx="1486158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" y="0"/>
            <a:ext cx="14861572" cy="8229600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62323" y="2203438"/>
            <a:ext cx="6389406" cy="3804697"/>
            <a:chOff x="0" y="0"/>
            <a:chExt cx="10649010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49061" cy="6341110"/>
            </a:xfrm>
            <a:custGeom>
              <a:avLst/>
              <a:gdLst/>
              <a:ahLst/>
              <a:cxnLst/>
              <a:rect l="l" t="t" r="r" b="b"/>
              <a:pathLst>
                <a:path w="10649061" h="6341110">
                  <a:moveTo>
                    <a:pt x="0" y="0"/>
                  </a:moveTo>
                  <a:lnTo>
                    <a:pt x="10649061" y="0"/>
                  </a:lnTo>
                  <a:lnTo>
                    <a:pt x="10649061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48" b="-148"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10" name="Group 10"/>
          <p:cNvGrpSpPr/>
          <p:nvPr/>
        </p:nvGrpSpPr>
        <p:grpSpPr>
          <a:xfrm>
            <a:off x="6456016" y="7392871"/>
            <a:ext cx="1713737" cy="695150"/>
            <a:chOff x="0" y="0"/>
            <a:chExt cx="1824076" cy="11585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24101" cy="1158621"/>
            </a:xfrm>
            <a:custGeom>
              <a:avLst/>
              <a:gdLst/>
              <a:ahLst/>
              <a:cxnLst/>
              <a:rect l="l" t="t" r="r" b="b"/>
              <a:pathLst>
                <a:path w="1824101" h="1158621">
                  <a:moveTo>
                    <a:pt x="0" y="0"/>
                  </a:moveTo>
                  <a:lnTo>
                    <a:pt x="1824101" y="0"/>
                  </a:lnTo>
                  <a:lnTo>
                    <a:pt x="1824101" y="1158621"/>
                  </a:lnTo>
                  <a:lnTo>
                    <a:pt x="0" y="1158621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897933" y="2357313"/>
            <a:ext cx="7608481" cy="2176928"/>
            <a:chOff x="0" y="0"/>
            <a:chExt cx="12680801" cy="362821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0801" cy="3523504"/>
            </a:xfrm>
            <a:custGeom>
              <a:avLst/>
              <a:gdLst/>
              <a:ahLst/>
              <a:cxnLst/>
              <a:rect l="l" t="t" r="r" b="b"/>
              <a:pathLst>
                <a:path w="12680801" h="3523504">
                  <a:moveTo>
                    <a:pt x="0" y="0"/>
                  </a:moveTo>
                  <a:lnTo>
                    <a:pt x="12680801" y="0"/>
                  </a:lnTo>
                  <a:lnTo>
                    <a:pt x="12680801" y="3523504"/>
                  </a:lnTo>
                  <a:lnTo>
                    <a:pt x="0" y="3523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436793" y="95183"/>
              <a:ext cx="11334244" cy="353303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ctr">
                <a:lnSpc>
                  <a:spcPts val="5184"/>
                </a:lnSpc>
              </a:pP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Desenvolvimento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de </a:t>
              </a: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Aplicativo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Mobile</a:t>
              </a:r>
            </a:p>
            <a:p>
              <a:pPr algn="ctr">
                <a:lnSpc>
                  <a:spcPts val="5184"/>
                </a:lnSpc>
              </a:pPr>
              <a:endParaRPr lang="en-US" sz="432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16128" y="5587799"/>
            <a:ext cx="4229324" cy="560531"/>
            <a:chOff x="0" y="0"/>
            <a:chExt cx="7048873" cy="9342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8871" cy="934215"/>
            </a:xfrm>
            <a:custGeom>
              <a:avLst/>
              <a:gdLst/>
              <a:ahLst/>
              <a:cxnLst/>
              <a:rect l="l" t="t" r="r" b="b"/>
              <a:pathLst>
                <a:path w="7048871" h="934215">
                  <a:moveTo>
                    <a:pt x="0" y="0"/>
                  </a:moveTo>
                  <a:lnTo>
                    <a:pt x="7048871" y="0"/>
                  </a:lnTo>
                  <a:lnTo>
                    <a:pt x="7048871" y="934215"/>
                  </a:lnTo>
                  <a:lnTo>
                    <a:pt x="0" y="93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7048873" cy="953269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2016"/>
                </a:lnSpc>
              </a:pPr>
              <a:r>
                <a:rPr lang="en-US" sz="168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raphael.b.oliveira@docente.senai.br</a:t>
              </a:r>
            </a:p>
            <a:p>
              <a:pPr algn="ctr">
                <a:lnSpc>
                  <a:spcPts val="2016"/>
                </a:lnSpc>
              </a:pPr>
              <a:endParaRPr lang="en-US" sz="168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21104" y="4098166"/>
            <a:ext cx="4478358" cy="98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Material base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desenvolvido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pelo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Prof. Raphael Barreto</a:t>
            </a:r>
          </a:p>
          <a:p>
            <a:pPr algn="ctr">
              <a:lnSpc>
                <a:spcPts val="2592"/>
              </a:lnSpc>
            </a:pPr>
            <a:endParaRPr lang="en-US" sz="2160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915668" y="7435858"/>
            <a:ext cx="784304" cy="31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2026</a:t>
            </a:r>
          </a:p>
        </p:txBody>
      </p:sp>
      <p:sp>
        <p:nvSpPr>
          <p:cNvPr id="20" name="AutoShape 20"/>
          <p:cNvSpPr/>
          <p:nvPr/>
        </p:nvSpPr>
        <p:spPr>
          <a:xfrm>
            <a:off x="6050972" y="5490683"/>
            <a:ext cx="2528457" cy="2286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 sz="1440"/>
          </a:p>
        </p:txBody>
      </p:sp>
      <p:grpSp>
        <p:nvGrpSpPr>
          <p:cNvPr id="21" name="Group 21"/>
          <p:cNvGrpSpPr/>
          <p:nvPr/>
        </p:nvGrpSpPr>
        <p:grpSpPr>
          <a:xfrm>
            <a:off x="6456017" y="7658028"/>
            <a:ext cx="1713731" cy="332400"/>
            <a:chOff x="0" y="0"/>
            <a:chExt cx="1816354" cy="554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16360" cy="554001"/>
            </a:xfrm>
            <a:custGeom>
              <a:avLst/>
              <a:gdLst/>
              <a:ahLst/>
              <a:cxnLst/>
              <a:rect l="l" t="t" r="r" b="b"/>
              <a:pathLst>
                <a:path w="1816360" h="554001">
                  <a:moveTo>
                    <a:pt x="0" y="0"/>
                  </a:moveTo>
                  <a:lnTo>
                    <a:pt x="1816360" y="0"/>
                  </a:lnTo>
                  <a:lnTo>
                    <a:pt x="1816360" y="554001"/>
                  </a:lnTo>
                  <a:lnTo>
                    <a:pt x="0" y="554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816354" cy="573050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1728"/>
                </a:lnSpc>
              </a:pPr>
              <a:r>
                <a:rPr lang="en-US" sz="144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SENAI - SAPUCAÍ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271996" y="201176"/>
            <a:ext cx="1342797" cy="582724"/>
          </a:xfrm>
          <a:custGeom>
            <a:avLst/>
            <a:gdLst/>
            <a:ahLst/>
            <a:cxnLst/>
            <a:rect l="l" t="t" r="r" b="b"/>
            <a:pathLst>
              <a:path w="1678496" h="728405">
                <a:moveTo>
                  <a:pt x="0" y="0"/>
                </a:moveTo>
                <a:lnTo>
                  <a:pt x="1678495" y="0"/>
                </a:lnTo>
                <a:lnTo>
                  <a:pt x="1678495" y="728405"/>
                </a:lnTo>
                <a:lnTo>
                  <a:pt x="0" y="7284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22" b="-122"/>
            </a:stretch>
          </a:blipFill>
        </p:spPr>
        <p:txBody>
          <a:bodyPr/>
          <a:lstStyle/>
          <a:p>
            <a:endParaRPr lang="pt-BR" sz="14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9635"/>
            <a:ext cx="1000613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Convenções de Nomenclatura de Arquivos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856547"/>
            <a:ext cx="4215289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index.jsx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506986"/>
            <a:ext cx="3704273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página inicial da aplicação, equivalente à rota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Este é sempre o primeiro arquivo carregado quando o app abre.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2856547"/>
            <a:ext cx="4215408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4577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5497235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_layout.jsx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497235" y="3506986"/>
            <a:ext cx="370439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 especial que configura a navegação e elementos compartilhados. O underscore indica que não é uma rota acessível.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9621203" y="2856547"/>
            <a:ext cx="4215289" cy="2149435"/>
          </a:xfrm>
          <a:prstGeom prst="roundRect">
            <a:avLst>
              <a:gd name="adj" fmla="val 5105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8343" y="2856547"/>
            <a:ext cx="91440" cy="2149435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9911001" y="30777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nome-da-tela.jsx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911001" y="3506986"/>
            <a:ext cx="370427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Arquivos de telas individuais. Use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letras minúsculas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 separe palavras com hífen. O nome do arquivo é exatamente o nome da rota.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229225"/>
            <a:ext cx="13042821" cy="1160740"/>
          </a:xfrm>
          <a:prstGeom prst="roundRect">
            <a:avLst>
              <a:gd name="adj" fmla="val 7182"/>
            </a:avLst>
          </a:prstGeom>
          <a:solidFill>
            <a:srgbClr val="BCE9F6"/>
          </a:solidFill>
          <a:ln/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5524500"/>
            <a:ext cx="248007" cy="198358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438513" y="5477113"/>
            <a:ext cx="1219973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Importante: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Diferente dos componentes React tradicionais que usam PascalCase (ex: HomePage.jsx), as telas no Expo Router devem usar kebab-case (ex: home-page.jsx) porque o nome do arquivo se torna parte da URL.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5823"/>
            <a:ext cx="645580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os Arquivos Iniciais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8273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começar, vamos criar a estrutura básica do nosso projeto com os seguintes arquivos na pasta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423517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Configuração da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</a:t>
            </a:r>
            <a:endParaRPr lang="en-US" sz="1550" dirty="0">
              <a:solidFill>
                <a:srgbClr val="000000"/>
              </a:solidFill>
              <a:latin typeface="Varela Round" pitchFamily="34" charset="0"/>
              <a:ea typeface="Varela Round" pitchFamily="34" charset="-122"/>
              <a:cs typeface="Varela Round" pitchFamily="34" charset="-120"/>
            </a:endParaRPr>
          </a:p>
          <a:p>
            <a:pPr marL="342900" indent="-342900">
              <a:lnSpc>
                <a:spcPts val="2500"/>
              </a:lnSpc>
              <a:buSzPct val="100000"/>
              <a:buFontTx/>
              <a:buChar char="•"/>
            </a:pPr>
            <a:r>
              <a:rPr lang="en-US" sz="1550" dirty="0" err="1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inicial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(Home)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508632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App/components/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89" y="3893129"/>
            <a:ext cx="13042821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product-</a:t>
            </a:r>
            <a:r>
              <a:rPr lang="en-US" sz="1550" dirty="0" err="1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detail.jsx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Detalhes do produto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products.jsx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produtos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settings.jsx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configurações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Tela de usuário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32373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864520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estilo do projeto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41292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arquivo conterá um componente simples com texto e cor de fundo diferente para facilitar a identificação durante os testes de navegação.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981"/>
            <a:ext cx="73026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o componente _layout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6071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nossos testes iniciais, vamos criar componentes básicos que exibem apenas texto e uma cor de fundo. Isso nos permite focar na navegação sem nos preocuparmos com conteúdo complexo.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793450"/>
            <a:ext cx="588752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Exemplo: _layout.jsx (configuração de navegação)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4401264"/>
            <a:ext cx="13042821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4401264"/>
            <a:ext cx="13062585" cy="1885355"/>
          </a:xfrm>
          <a:prstGeom prst="roundRect">
            <a:avLst>
              <a:gd name="adj" fmla="val 157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550093"/>
            <a:ext cx="1266586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&gt;Navegação&lt;/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3916"/>
            <a:ext cx="904255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Componentes de Tela Simples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71650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nossos testes iniciais, vamos criar componentes básicos que exibem apenas texto e uma cor de fundo. Isso nos permite focar na navegação sem nos preocuparmos com conteúdo complexo.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28330"/>
            <a:ext cx="30991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Exemplo: index.jsx (Home)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783908" y="3361731"/>
            <a:ext cx="6299121" cy="3232708"/>
          </a:xfrm>
          <a:prstGeom prst="roundRect">
            <a:avLst>
              <a:gd name="adj" fmla="val 78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510559"/>
            <a:ext cx="5902404" cy="29473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#FAEDCB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&gt;Home&lt;/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 6"/>
          <p:cNvSpPr/>
          <p:nvPr/>
        </p:nvSpPr>
        <p:spPr>
          <a:xfrm>
            <a:off x="7564874" y="2808565"/>
            <a:ext cx="6279356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tela usa o mesmo padrão: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View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centralizado com uma cor de fundo única e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Text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identificando a tela.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63747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As cores diferentes (amarelo para Home, azul para Settings, verde para User) facilitam a identificação visual ao navegar entre as telas durante o desenvolvimento.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314"/>
            <a:ext cx="810291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 de Estilos Compartilhados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89227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styles/styles.js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com estilos reutilizáveis para todas as nossas telas, mantendo a consistência visual e facilitando a manutenção.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3478411"/>
            <a:ext cx="5622727" cy="2685721"/>
          </a:xfrm>
          <a:prstGeom prst="roundRect">
            <a:avLst>
              <a:gd name="adj" fmla="val 94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627239"/>
            <a:ext cx="5226010" cy="2407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container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justifyContent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Text 5"/>
          <p:cNvSpPr/>
          <p:nvPr/>
        </p:nvSpPr>
        <p:spPr>
          <a:xfrm>
            <a:off x="6888480" y="3433763"/>
            <a:ext cx="6955631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estilo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container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centraliza o conteúdo tanto horizontal quanto verticalmente usando Flexbox. Este é um padrão muito comum em aplicativos móveis.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888480" y="4572595"/>
            <a:ext cx="695563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propriedade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flex: 1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faz com que o componente ocupe todo o espaço disponível na tela, essencial para que o layout funcione corretamente.</a:t>
            </a:r>
            <a:endParaRPr lang="en-US" sz="15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03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78449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Implementando Stack Navigation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Configurando o sistema de navegação em pilha e conectando todas as telas do aplicativo</a:t>
            </a:r>
            <a:endParaRPr lang="en-US" sz="19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46346"/>
            <a:ext cx="637139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Conceito de Stack (Pilha)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06407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navegação em stack funciona exatamente como uma pilha de pratos: você adiciona itens no topo (push) e remove sempre do topo também (pop). Esse é o comportamento padrão da navegação "para frente" e "para trás" nos aplicativos móveis.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20759"/>
            <a:ext cx="28072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Características da Stack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5629275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Mantém histórico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"voltar" automático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Transições animadas entre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Gestão eficiente de memória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preservado ao navegar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512075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564874" y="5629275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navega de uma tela para outra, a nova tela é "empilhada" sobre a anterior. A tela anterior permanece na memória, mas não visível. Ao pressionar voltar, a tela do topo é removida, revelando a anterior.</a:t>
            </a:r>
            <a:endParaRPr lang="en-US" sz="1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116"/>
            <a:ext cx="635258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Configurando o _layout.jsx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35029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onde configuramos toda a estrutura de navegação. Este arquivo é executado primeiro e envolve todas as outras telas da aplicação.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1993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Código Inicial Básico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783908" y="3732728"/>
            <a:ext cx="6299121" cy="2582011"/>
          </a:xfrm>
          <a:prstGeom prst="roundRect">
            <a:avLst>
              <a:gd name="adj" fmla="val 94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881558"/>
            <a:ext cx="5902404" cy="2293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 6"/>
          <p:cNvSpPr/>
          <p:nvPr/>
        </p:nvSpPr>
        <p:spPr>
          <a:xfrm>
            <a:off x="7564874" y="3179564"/>
            <a:ext cx="6279356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Começamos importando 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Expo Router. Este componente é responsável por gerenciar toda a navegação em pilha.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318397"/>
            <a:ext cx="6279356" cy="967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nome da função (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RootLayout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pode ser qualquer um, mas o nome do arquivo deve ser exatamente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que o Expo Router o reconheça.</a:t>
            </a:r>
            <a:endParaRPr lang="en-US" sz="15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965"/>
            <a:ext cx="63397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Registrando Telas na Stack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7877"/>
            <a:ext cx="1304282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cada tela que queremos disponibilizar na navegação, precisamos adicionar um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dentro do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deve corresponder exatamente ao nome do arquivo na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3164681"/>
            <a:ext cx="6299121" cy="3010209"/>
          </a:xfrm>
          <a:prstGeom prst="roundRect">
            <a:avLst>
              <a:gd name="adj" fmla="val 78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313510"/>
            <a:ext cx="5902404" cy="2861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u="sng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1600" b="0" i="1" u="sng" dirty="0">
                <a:solidFill>
                  <a:srgbClr val="FF5555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{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64874" y="313979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Pontos Importantes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648313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deve ser idêntico ao nome do arquivo (sem .jsx)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ordem dos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afeta a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Apenas telas registradas aqui podem ser navegadas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representa a rota raiz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64874" y="5141791"/>
            <a:ext cx="6279356" cy="1478280"/>
          </a:xfrm>
          <a:prstGeom prst="roundRect">
            <a:avLst>
              <a:gd name="adj" fmla="val 5639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5437066"/>
            <a:ext cx="248007" cy="19835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209598" y="5389679"/>
            <a:ext cx="5436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 você acabou de criar as rotas e não está vendo mudanças, pode ser necessário recarregar o simulador ou reiniciar o servidor de desenvolvimento.</a:t>
            </a:r>
            <a:endParaRPr lang="en-US" sz="15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07" y="467678"/>
            <a:ext cx="4990267" cy="72942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860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Header Padrão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126337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Ao configurar a Stack, você perceberá que automaticamente aparece uma barra no topo de cada tela. Esta é 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Navigation Bar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(ou Header), um elemento padrão dos aplicativos móveis que fornece contexto sobre onde o usuário está e permite navegação.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818096"/>
            <a:ext cx="253091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Elementos do Header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280190" y="4326612"/>
            <a:ext cx="3536156" cy="190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Título: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Nome da tela atual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Voltar: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Aparece automaticamente quando há histórico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Ações: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Espaço para botões adicionais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308074" y="3798332"/>
            <a:ext cx="3536156" cy="1912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Por padrão, o título mostrado é o nome do arquivo, o que nem sempre é ideal. Por exemplo, 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mostraria "index" como título, mas seria mais apropriado mostrar "Home".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308074" y="5889784"/>
            <a:ext cx="35361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Felizmente, podemos personalizar facilmente o título e outros aspectos visuais do header.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8131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em Stack e Empilhamento de Telas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1912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Desenvolvimento Mobile com React Native e Expo Router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4967526"/>
            <a:ext cx="1168241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sp>
        <p:nvSpPr>
          <p:cNvPr id="6" name="Text 3"/>
          <p:cNvSpPr/>
          <p:nvPr/>
        </p:nvSpPr>
        <p:spPr>
          <a:xfrm>
            <a:off x="6399252" y="5027057"/>
            <a:ext cx="93011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SENAI 2026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7547610" y="4959906"/>
            <a:ext cx="1136333" cy="388382"/>
          </a:xfrm>
          <a:prstGeom prst="roundRect">
            <a:avLst>
              <a:gd name="adj" fmla="val 17171"/>
            </a:avLst>
          </a:prstGeom>
          <a:noFill/>
          <a:ln w="7620">
            <a:solidFill>
              <a:srgbClr val="54C8E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74293" y="5027057"/>
            <a:ext cx="882968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4C8E8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MÓDULO 9</a:t>
            </a:r>
            <a:endParaRPr lang="en-US" sz="12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038"/>
            <a:ext cx="759237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Personalizando Títulos das Telas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78950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alterar o título exibido no header, utilizamos 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cada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Stack.Screen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Isso nos permite definir um título mais amigável do que o nome do arquivo.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68134"/>
            <a:ext cx="8714184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168134"/>
            <a:ext cx="12758989" cy="1885355"/>
          </a:xfrm>
          <a:prstGeom prst="roundRect">
            <a:avLst>
              <a:gd name="adj" fmla="val 157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316962"/>
            <a:ext cx="1073281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Configurações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componentes/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Usuário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7" name="Text 5"/>
          <p:cNvSpPr/>
          <p:nvPr/>
        </p:nvSpPr>
        <p:spPr>
          <a:xfrm>
            <a:off x="887975" y="5499974"/>
            <a:ext cx="3844409" cy="1285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atributo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aceita um objeto com diversas configurações.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headerTitle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define o texto que aparece no centro do header.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5178245" y="5499974"/>
            <a:ext cx="384440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Agora, em vez de ver "index", "settings" e "user", o usuário verá títulos mais descritivos em português: "Home", "Configurações" e "Usuário".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698488" y="5507952"/>
            <a:ext cx="384440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é apenas uma das muitas opções de personalização disponíveis para o header.</a:t>
            </a:r>
            <a:endParaRPr lang="en-US" sz="15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32760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139916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092291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04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485198"/>
            <a:ext cx="857023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Visual da Navegação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402931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Customizando cores, estilos e aparência dos elementos de navegação para criar uma identidade visual consistente</a:t>
            </a:r>
            <a:endParaRPr lang="en-US" sz="19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2122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Entendendo as Barras do Aplicativo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319933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 aplicativo móvel possui duas barras importantes na parte superior da tela, cada uma com função e configuração distintas. É fundamental entender a diferença entre elas para personalizar corretamente.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37315" y="3495794"/>
            <a:ext cx="3821906" cy="3951565"/>
          </a:xfrm>
          <a:prstGeom prst="roundRect">
            <a:avLst>
              <a:gd name="adj" fmla="val 3739"/>
            </a:avLst>
          </a:prstGeom>
          <a:solidFill>
            <a:srgbClr val="54C8E8"/>
          </a:solidFill>
          <a:ln/>
        </p:spPr>
      </p:sp>
      <p:sp>
        <p:nvSpPr>
          <p:cNvPr id="6" name="Text 3"/>
          <p:cNvSpPr/>
          <p:nvPr/>
        </p:nvSpPr>
        <p:spPr>
          <a:xfrm>
            <a:off x="6335673" y="369415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Status Bar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335673" y="4202668"/>
            <a:ext cx="3425190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barra no topo absoluto da tela que mostra informações do sistema: hora, bateria, sinal Wi-Fi, notificações. Esta barra é controlada pelo sistema operacional.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335673" y="6286500"/>
            <a:ext cx="3425190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Sempre visível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Informações do sistema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Customizável via código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308074" y="3694152"/>
            <a:ext cx="28251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Navigation Bar (Header)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0308074" y="4202668"/>
            <a:ext cx="35361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barra logo abaixo da Status Bar, específica do aplicativo. Mostra o título da tela atual, botão voltar e ações disponíveis. Totalmente configurável pelo desenvolvedor.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308074" y="5968960"/>
            <a:ext cx="3536156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Parte do aplicativo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Título 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Totalmente customizável</a:t>
            </a:r>
            <a:endParaRPr lang="en-US" sz="15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8209"/>
            <a:ext cx="937057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Configurando Estilos Globais do Header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25122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Em vez de configurar cada tela individualmente, podemos definir estilos globais usando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screenOptions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Essas configurações se aplicam a todas as telas da stack.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791063"/>
            <a:ext cx="13042821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791063"/>
            <a:ext cx="13062585" cy="2202894"/>
          </a:xfrm>
          <a:prstGeom prst="roundRect">
            <a:avLst>
              <a:gd name="adj" fmla="val 1351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149136"/>
            <a:ext cx="12665869" cy="154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screenOptions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#E94560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headerTintColor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#FFFFFF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Configurações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Usuário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7" name="Text 5"/>
          <p:cNvSpPr/>
          <p:nvPr/>
        </p:nvSpPr>
        <p:spPr>
          <a:xfrm>
            <a:off x="793790" y="5291614"/>
            <a:ext cx="30694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Importantes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93790" y="5899428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estilos do container do header, como cor de fundo, altura, sombras, etc.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6447830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headerTintColor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a cor do texto e ícones no header (título, botão voltar).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6996232"/>
            <a:ext cx="1304282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headerTintColor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fica no mesmo nível que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headerStyle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não dentro dele.</a:t>
            </a:r>
            <a:endParaRPr lang="en-US" sz="15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0950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Ocultando o Header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4786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Em alguns casos, você pode querer ocultar completamente o header, especialmente para telas de splash, login ou telas com navegação customizada.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805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Ocultar Globalmente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488412"/>
            <a:ext cx="13042821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488412"/>
            <a:ext cx="13062585" cy="1885355"/>
          </a:xfrm>
          <a:prstGeom prst="roundRect">
            <a:avLst>
              <a:gd name="adj" fmla="val 157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637240"/>
            <a:ext cx="12665869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screenOptions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headerShown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false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8" name="Text 6"/>
          <p:cNvSpPr/>
          <p:nvPr/>
        </p:nvSpPr>
        <p:spPr>
          <a:xfrm>
            <a:off x="793790" y="559700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configuração oculta o header de todas as telas.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6137791"/>
            <a:ext cx="13042821" cy="1160740"/>
          </a:xfrm>
          <a:prstGeom prst="roundRect">
            <a:avLst>
              <a:gd name="adj" fmla="val 7182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433066"/>
            <a:ext cx="248007" cy="198358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438513" y="6385679"/>
            <a:ext cx="1219973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Atenção: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Ocultar o header remove também o botão de voltar. Certifique-se de fornecer uma forma alternativa de navegação quando necessário.</a:t>
            </a:r>
            <a:endParaRPr lang="en-US" sz="15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452"/>
            <a:ext cx="4929664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Personalizando a Status Bar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448872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Status Bar é controlada através do componente 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StatusBar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Expo. Podemos personalizar sua aparência para harmonizar com o design do aplicativo.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797963"/>
            <a:ext cx="13042821" cy="4181951"/>
          </a:xfrm>
          <a:prstGeom prst="roundRect">
            <a:avLst>
              <a:gd name="adj" fmla="val 1495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6408" y="1797963"/>
            <a:ext cx="13057584" cy="4349353"/>
          </a:xfrm>
          <a:prstGeom prst="roundRect">
            <a:avLst>
              <a:gd name="adj" fmla="val 534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35236" y="1909524"/>
            <a:ext cx="12759928" cy="3958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StatusBar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expo-status-bar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StatusBar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light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#E94560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screenOptions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#E94560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},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headerTintColor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#FFFFFF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headerShown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Configurações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“componentes/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Usuário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793790" y="6147316"/>
            <a:ext cx="240792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da Status Bar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93790" y="6547247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Define se os ícones serão claros ("light") ou escuros ("dark"). Use "light" para fundos escuros e "dark" para fundos claros.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793790" y="6896338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Cor de fundo da Status Bar. Funciona apenas no Android; no iOS, a Status Bar é sempre translúcida.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793790" y="7245429"/>
            <a:ext cx="13042821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um Fragment (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&lt;&gt;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para envolver ambos os componentes, já que o </a:t>
            </a: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</a:t>
            </a: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só pode retornar um elemento raiz.</a:t>
            </a:r>
            <a:endParaRPr lang="en-US" sz="11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3134"/>
            <a:ext cx="558403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Harmonizando as Cores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23004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criar uma experiência visual coesa, é importante que a Status Bar e o Header compartilhem a mesma cor ou cores complementares. Isso cria continuidade visual e profissionalismo.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4088368"/>
            <a:ext cx="4215289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99768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Status Bar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9768" y="4723567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Cor de fundo + ícones claros/escuros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9768" y="5160169"/>
            <a:ext cx="3803333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backgroundColor="#E94560"style="light"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4088368"/>
            <a:ext cx="4215408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13415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Header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413415" y="4723567"/>
            <a:ext cx="380345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Mesma cor de fundo + texto branco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413415" y="5160169"/>
            <a:ext cx="380345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backgroundColor="#E94560"headerTintColor="#FFFFFF"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4088368"/>
            <a:ext cx="4215289" cy="1928098"/>
          </a:xfrm>
          <a:prstGeom prst="roundRect">
            <a:avLst>
              <a:gd name="adj" fmla="val 43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827181" y="42943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Resultado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827181" y="4723567"/>
            <a:ext cx="38033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Interface unificada e profissional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827181" y="5160169"/>
            <a:ext cx="380333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As duas barras parecem uma única barra integrada</a:t>
            </a:r>
            <a:endParaRPr lang="en-US" sz="15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05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543377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Navegando Entre Telas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Implementando navegação com Links e Router: duas abordagens para mover-se entre as telas do aplicativo</a:t>
            </a:r>
            <a:endParaRPr lang="en-US" sz="19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3703"/>
            <a:ext cx="59095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Duas Formas de Navegar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197143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oferece duas abordagens principais para navegar entre telas, cada uma adequada para situações diferentes. Entender quando usar cada uma é fundamental para criar uma experiência de usuário fluida.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33456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Componente Link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3854172"/>
            <a:ext cx="3536156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Usado quando a navegação é iniciada diretamente pelo usuário através de um toque ou clique. Similar à tag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&lt;a&gt;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 HTML.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5310545"/>
            <a:ext cx="35361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declarativa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Acionada por interação do usuário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simples de implementar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botões e menus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4821674" y="33456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Router Programático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821674" y="3854172"/>
            <a:ext cx="35361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Usado quando a navegação precisa acontecer após alguma lógica, como validação, requisição de API ou processamento de dados.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821674" y="5302925"/>
            <a:ext cx="35361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imperativa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Acionada por código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flexível e poderosa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fluxos complexos</a:t>
            </a:r>
            <a:endParaRPr lang="en-US" sz="15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81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com Link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95105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Link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a forma mais simples e direta de criar navegação. Funciona de maneira similar aos links de páginas web, mas otimizado para aplicativos móveis. Vamos inserir o código na página index.jsx: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735461"/>
            <a:ext cx="26552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Implementação Básica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783908" y="3343276"/>
            <a:ext cx="13062585" cy="3337224"/>
          </a:xfrm>
          <a:prstGeom prst="roundRect">
            <a:avLst>
              <a:gd name="adj" fmla="val 72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492103"/>
            <a:ext cx="12665869" cy="3188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Link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#FAEDC8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&gt;Home&lt;/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“/</a:t>
            </a:r>
            <a:r>
              <a:rPr lang="pt-BR" sz="1600" b="0" dirty="0" err="1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&gt;Ir para Usuários&lt;/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4594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Sumário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1314688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6650" y="1337548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5" name="Text 3"/>
          <p:cNvSpPr/>
          <p:nvPr/>
        </p:nvSpPr>
        <p:spPr>
          <a:xfrm>
            <a:off x="1011317" y="1642110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578650" y="1496258"/>
            <a:ext cx="299739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Navegação Mobile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578650" y="1820466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Conceitos fundamentais e diferenças entre navegação web e mobile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793790" y="2394228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16650" y="2417088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10" name="Text 8"/>
          <p:cNvSpPr/>
          <p:nvPr/>
        </p:nvSpPr>
        <p:spPr>
          <a:xfrm>
            <a:off x="1011317" y="2721650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2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578650" y="257579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Configuração Inicial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578650" y="290000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de pastas, arquivos e primeiras configurações do projeto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793790" y="347376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16650" y="349662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15" name="Text 13"/>
          <p:cNvSpPr/>
          <p:nvPr/>
        </p:nvSpPr>
        <p:spPr>
          <a:xfrm>
            <a:off x="1011317" y="380118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3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578650" y="365533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Stack Navigation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1578650" y="397954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e uso do sistema de navegação em pilha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793790" y="455330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16650" y="457616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20" name="Text 18"/>
          <p:cNvSpPr/>
          <p:nvPr/>
        </p:nvSpPr>
        <p:spPr>
          <a:xfrm>
            <a:off x="1011317" y="488072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4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1578650" y="4734878"/>
            <a:ext cx="20272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Visual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578650" y="5059085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Customização de headers, cores e elementos visuais da navegação</a:t>
            </a:r>
            <a:endParaRPr lang="en-US" sz="1250" dirty="0"/>
          </a:p>
        </p:txBody>
      </p:sp>
      <p:sp>
        <p:nvSpPr>
          <p:cNvPr id="23" name="Shape 21"/>
          <p:cNvSpPr/>
          <p:nvPr/>
        </p:nvSpPr>
        <p:spPr>
          <a:xfrm>
            <a:off x="793790" y="563284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16650" y="565570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25" name="Text 23"/>
          <p:cNvSpPr/>
          <p:nvPr/>
        </p:nvSpPr>
        <p:spPr>
          <a:xfrm>
            <a:off x="1011317" y="5960269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5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1578650" y="5814417"/>
            <a:ext cx="223718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Métodos de Navegação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1578650" y="6138624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Navigate, Push, Replace e suas aplicações práticas</a:t>
            </a:r>
            <a:endParaRPr lang="en-US" sz="1250" dirty="0"/>
          </a:p>
        </p:txBody>
      </p:sp>
      <p:sp>
        <p:nvSpPr>
          <p:cNvPr id="28" name="Shape 26"/>
          <p:cNvSpPr/>
          <p:nvPr/>
        </p:nvSpPr>
        <p:spPr>
          <a:xfrm>
            <a:off x="793790" y="6712387"/>
            <a:ext cx="13042821" cy="952619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16650" y="6735247"/>
            <a:ext cx="635079" cy="906899"/>
          </a:xfrm>
          <a:prstGeom prst="roundRect">
            <a:avLst>
              <a:gd name="adj" fmla="val 6181"/>
            </a:avLst>
          </a:prstGeom>
          <a:solidFill>
            <a:srgbClr val="D2F1F9"/>
          </a:solidFill>
          <a:ln/>
        </p:spPr>
      </p:sp>
      <p:sp>
        <p:nvSpPr>
          <p:cNvPr id="30" name="Text 28"/>
          <p:cNvSpPr/>
          <p:nvPr/>
        </p:nvSpPr>
        <p:spPr>
          <a:xfrm>
            <a:off x="1011317" y="703980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6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1578650" y="6893957"/>
            <a:ext cx="217205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Implementação Prática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1578650" y="7218164"/>
            <a:ext cx="1207639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Código completo e exemplos funcionais do projeto</a:t>
            </a:r>
            <a:endParaRPr lang="en-US" sz="12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186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de Rotas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6878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É importante compreender como os nomes de arquivos se traduzem em rotas para usar o Link corretamente.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32804"/>
            <a:ext cx="992267" cy="123039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84415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index.jsx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984415" y="3139678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63196"/>
            <a:ext cx="992267" cy="12303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984415" y="386155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settings.jsx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1984415" y="4370070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/settings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893588"/>
            <a:ext cx="992267" cy="123039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984415" y="50919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user.jsx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1984415" y="5600462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/user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123980"/>
            <a:ext cx="992267" cy="123039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984415" y="63223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product-detail.jsx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1984415" y="6830854"/>
            <a:ext cx="508873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/product-detail</a:t>
            </a:r>
            <a:endParaRPr lang="en-US" sz="1550" dirty="0"/>
          </a:p>
        </p:txBody>
      </p:sp>
      <p:sp>
        <p:nvSpPr>
          <p:cNvPr id="16" name="Text 10"/>
          <p:cNvSpPr/>
          <p:nvPr/>
        </p:nvSpPr>
        <p:spPr>
          <a:xfrm>
            <a:off x="7564874" y="2388156"/>
            <a:ext cx="6279356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index.jsx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especial: ele representa a rota raiz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Todos os outros arquivos criam rotas com seus próprios nomes.</a:t>
            </a:r>
            <a:endParaRPr lang="en-US" sz="1550" dirty="0"/>
          </a:p>
        </p:txBody>
      </p:sp>
      <p:sp>
        <p:nvSpPr>
          <p:cNvPr id="17" name="Text 11"/>
          <p:cNvSpPr/>
          <p:nvPr/>
        </p:nvSpPr>
        <p:spPr>
          <a:xfrm>
            <a:off x="7564874" y="3209449"/>
            <a:ext cx="6279356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Nomes com hífen se tornam rotas com hífen. O nome do arquivo deve corresponder exatamente ao que você coloca no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href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incluindo maiúsculas e minúsculas (embora a convenção seja usar minúsculas).</a:t>
            </a:r>
            <a:endParaRPr lang="en-US" sz="155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0538"/>
            <a:ext cx="572690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Encadeando Navegação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6745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Você pode criar cadeias de navegação colocando Links em várias telas diferentes. Cada navegação adiciona uma nova tela à pilha, permitindo que o usuário volte através do histórico.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0018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De Home para User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4008001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74025" y="4040541"/>
            <a:ext cx="13062585" cy="932736"/>
          </a:xfrm>
          <a:prstGeom prst="roundRect">
            <a:avLst>
              <a:gd name="adj" fmla="val 3192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7" name="Text 5"/>
          <p:cNvSpPr/>
          <p:nvPr/>
        </p:nvSpPr>
        <p:spPr>
          <a:xfrm>
            <a:off x="982266" y="4156829"/>
            <a:ext cx="1266586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pt-BR" sz="1600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index.jsx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“/</a:t>
            </a:r>
            <a:r>
              <a:rPr lang="pt-BR" sz="1600" b="0" dirty="0" err="1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&gt;Ir para Usuários&lt;/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38393"/>
            <a:ext cx="25549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De User para Settings</a:t>
            </a:r>
            <a:endParaRPr lang="en-US" sz="1950" dirty="0"/>
          </a:p>
        </p:txBody>
      </p:sp>
      <p:sp>
        <p:nvSpPr>
          <p:cNvPr id="9" name="Shape 7"/>
          <p:cNvSpPr/>
          <p:nvPr/>
        </p:nvSpPr>
        <p:spPr>
          <a:xfrm>
            <a:off x="793790" y="5846207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10" name="Shape 8"/>
          <p:cNvSpPr/>
          <p:nvPr/>
        </p:nvSpPr>
        <p:spPr>
          <a:xfrm>
            <a:off x="783908" y="5846207"/>
            <a:ext cx="13062585" cy="932736"/>
          </a:xfrm>
          <a:prstGeom prst="roundRect">
            <a:avLst>
              <a:gd name="adj" fmla="val 3192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1" name="Text 9"/>
          <p:cNvSpPr/>
          <p:nvPr/>
        </p:nvSpPr>
        <p:spPr>
          <a:xfrm>
            <a:off x="982266" y="5995035"/>
            <a:ext cx="1266586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pt-BR" sz="1600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user.jsx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“/</a:t>
            </a:r>
            <a:r>
              <a:rPr lang="pt-BR" sz="1600" b="0" dirty="0" err="1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&gt;Ir para Configurações&lt;/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61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Programática com Router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97442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precisa navegar após executar alguma lógica - como validar um formulário, fazer uma requisição, ou processar dados - o router programático é a solução ideal.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50287"/>
            <a:ext cx="75564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objeto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fornece métodos para controlar a navegação através de código JavaScript, oferecendo mais flexibilidade do que o componente Link.</a:t>
            </a:r>
            <a:endParaRPr lang="en-US" sz="15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9599"/>
            <a:ext cx="1109460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Implementando Router Programático (settings)</a:t>
            </a:r>
            <a:endParaRPr lang="en-US" sz="3900" dirty="0"/>
          </a:p>
        </p:txBody>
      </p:sp>
      <p:sp>
        <p:nvSpPr>
          <p:cNvPr id="4" name="Shape 2"/>
          <p:cNvSpPr/>
          <p:nvPr/>
        </p:nvSpPr>
        <p:spPr>
          <a:xfrm>
            <a:off x="783908" y="1616513"/>
            <a:ext cx="13062585" cy="4996576"/>
          </a:xfrm>
          <a:prstGeom prst="roundRect">
            <a:avLst>
              <a:gd name="adj" fmla="val 49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5" name="Text 3"/>
          <p:cNvSpPr/>
          <p:nvPr/>
        </p:nvSpPr>
        <p:spPr>
          <a:xfrm>
            <a:off x="982266" y="1765340"/>
            <a:ext cx="12665869" cy="4656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#FAC124FF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&gt;Configurações&lt;/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&gt;Voltar para Home&lt;/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2836"/>
            <a:ext cx="93849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Entendendo a Navegação Programática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49748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exemplo anterior demonstra como o objeto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nos permite controlar a navegação do aplicativo de forma imperativa, acionando transições de tela após a execução de alguma lógica ou evento.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70930" y="3592830"/>
            <a:ext cx="45720" cy="1125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1037868" y="3615690"/>
            <a:ext cx="259770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Importação do Router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37868" y="4044910"/>
            <a:ext cx="6153269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linha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router } from "expo-router"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fundamental para ter acesso aos métodos de navegação programática.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6284" y="3592830"/>
            <a:ext cx="45720" cy="1125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8" name="Text 6"/>
          <p:cNvSpPr/>
          <p:nvPr/>
        </p:nvSpPr>
        <p:spPr>
          <a:xfrm>
            <a:off x="7683222" y="3615690"/>
            <a:ext cx="26169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Função de Navegação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83222" y="4044910"/>
            <a:ext cx="6153388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função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goToHome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encapsula a lógica de navegação, sendo disparada pelo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70930" y="5069205"/>
            <a:ext cx="45720" cy="1450419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1" name="Text 9"/>
          <p:cNvSpPr/>
          <p:nvPr/>
        </p:nvSpPr>
        <p:spPr>
          <a:xfrm>
            <a:off x="1037868" y="5092065"/>
            <a:ext cx="248090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 </a:t>
            </a:r>
            <a:r>
              <a:rPr lang="en-US" sz="19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navigate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037868" y="5536525"/>
            <a:ext cx="6153269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router.navigate("/")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 comando que direciona o usuário para a rota especificada (neste caso, a rota raiz que corresponde à tela "Home").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6284" y="5069205"/>
            <a:ext cx="45720" cy="1450419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683222" y="5092065"/>
            <a:ext cx="293536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Interação com </a:t>
            </a:r>
            <a:r>
              <a:rPr lang="en-US" sz="19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83222" y="5536525"/>
            <a:ext cx="6153388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Pressable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junto com o evento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onPress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permite que o usuário acione a navegação programática ao interagir com o elemento.</a:t>
            </a:r>
            <a:endParaRPr lang="en-US" sz="155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9831"/>
            <a:ext cx="6158984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Exemplo com Lógica Prévia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497092"/>
            <a:ext cx="13042821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 caso comum é validar dados antes de permitir a navegação. Com o router programático, isso é simples e direto.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784384" y="2194204"/>
            <a:ext cx="6310193" cy="4787510"/>
          </a:xfrm>
          <a:prstGeom prst="roundRect">
            <a:avLst>
              <a:gd name="adj" fmla="val 53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72860" y="2335530"/>
            <a:ext cx="5933242" cy="454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handleSubmit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1. Valida os dados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validateForm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Preencha todos os campos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2. Faz requisição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api.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(data)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3. Se sucesso, navega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.success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success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Erro ao salvar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7552849" y="2153960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exemplo mostra um fluxo completo onde a navegação só acontece após várias etapas serem concluídas com sucesso.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52849" y="2903577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o componente Link, seria impossível implementar essa lógica, pois a navegação aconteceria imediatamente ao toque.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552849" y="3653195"/>
            <a:ext cx="629138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router dá controle total sobre quando e como a navegação ocorre.</a:t>
            </a:r>
            <a:endParaRPr lang="en-US" sz="145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06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559546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Métodos de Navegação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Navigate, Push e Replace: entendendo as diferenças e quando usar cada método</a:t>
            </a:r>
            <a:endParaRPr lang="en-US" sz="195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88744"/>
            <a:ext cx="897707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Três Formas de Adicionar Telas à Pilha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30565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oferece três métodos principais para navegar entre telas, cada um com comportamento diferente em relação à pilha de navegação. A escolha do método correto impacta diretamente a experiência do usuário.</a:t>
            </a:r>
            <a:endParaRPr lang="en-US" sz="155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6810"/>
            <a:ext cx="862631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Navigate: Reutilizando Telas na Pilha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63723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navigate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inteligente: ele verifica se a tela de destino já existe na pilha. Se existir, remove todas as telas acima dela e retorna para aquela instância. Se não existir, adiciona uma nova.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22802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761423"/>
            <a:ext cx="6279356" cy="615196"/>
          </a:xfrm>
          <a:prstGeom prst="roundRect">
            <a:avLst>
              <a:gd name="adj" fmla="val 13550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761423"/>
            <a:ext cx="6299121" cy="615196"/>
          </a:xfrm>
          <a:prstGeom prst="roundRect">
            <a:avLst>
              <a:gd name="adj" fmla="val 483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910251"/>
            <a:ext cx="59024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router.navigate("/settings")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599861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User, Settings]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895451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router.navigate("/user")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39920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User]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90295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tela Settings foi removida e voltamos para o User que já existia.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22802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564874" y="3736538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em menus principais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Evitar duplicação de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Comportamento similar à navegação web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você quer "limpar" o histórico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20513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564874" y="5713648"/>
            <a:ext cx="6279356" cy="9526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Previne pilhas muito profundas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Economiza memória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Comportamento previsível</a:t>
            </a:r>
            <a:endParaRPr lang="en-US" sz="155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473"/>
            <a:ext cx="8366403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Push: Sempre Adicionando Nova Tela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679734"/>
            <a:ext cx="13042821" cy="59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sempre adiciona uma nova instância da tela no topo da pilha, mesmo que ela já exista em outro lugar. Cada push cria uma nova entrada no histórico.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93790" y="2656284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793790" y="3152418"/>
            <a:ext cx="6291382" cy="576858"/>
          </a:xfrm>
          <a:prstGeom prst="roundRect">
            <a:avLst>
              <a:gd name="adj" fmla="val 13728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4384" y="3152418"/>
            <a:ext cx="6310193" cy="576858"/>
          </a:xfrm>
          <a:prstGeom prst="roundRect">
            <a:avLst>
              <a:gd name="adj" fmla="val 4903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72860" y="3293745"/>
            <a:ext cx="5933242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router.push("/settings")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93790" y="3930729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User]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93790" y="4205624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router.push("/user")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93790" y="4668659"/>
            <a:ext cx="6291382" cy="301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User, User]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93790" y="5131693"/>
            <a:ext cx="6291382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nova instância de User foi adicionada, mesmo já existindo uma na pilha.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52849" y="2656284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552849" y="3130034"/>
            <a:ext cx="6291382" cy="1176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linear (passo a passo)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Formulários multi-etapas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Quando cada visita é independente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Padrão para aplicativos móveis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552849" y="4485659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Características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2849" y="4959409"/>
            <a:ext cx="6291382" cy="88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voltar sempre funciona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Histórico completo preservado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Pode criar pilhas profundas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93790" y="6105906"/>
            <a:ext cx="13042821" cy="1077516"/>
          </a:xfrm>
          <a:prstGeom prst="roundRect">
            <a:avLst>
              <a:gd name="adj" fmla="val 7349"/>
            </a:avLst>
          </a:prstGeom>
          <a:solidFill>
            <a:srgbClr val="BCE9F6"/>
          </a:solidFill>
          <a:ln/>
        </p:spPr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266" y="6382131"/>
            <a:ext cx="235625" cy="188476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1406366" y="6332006"/>
            <a:ext cx="12241768" cy="59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Recomendação: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Quando em dúvida, use </a:t>
            </a: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É o comportamento mais comum e esperado em aplicativos móveis, garantindo que o usuário sempre possa voltar.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32760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139916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092291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01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485198"/>
            <a:ext cx="749712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Navegação Mobile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402931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os fundamentos da navegação em aplicativos móveis e suas diferenças em relação ao desenvolvimento web tradicional</a:t>
            </a:r>
            <a:endParaRPr lang="en-US" sz="195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0403"/>
            <a:ext cx="802052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Replace: Substituindo a Tela Atual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37316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replace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substitui a tela atual pela nova, removendo a atual da pilha. Isso impede que o usuário volte para a tela anterior usando o botão voltar.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4016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935016"/>
            <a:ext cx="6279356" cy="615196"/>
          </a:xfrm>
          <a:prstGeom prst="roundRect">
            <a:avLst>
              <a:gd name="adj" fmla="val 13550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935016"/>
            <a:ext cx="6299121" cy="615196"/>
          </a:xfrm>
          <a:prstGeom prst="roundRect">
            <a:avLst>
              <a:gd name="adj" fmla="val 483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083844"/>
            <a:ext cx="59024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router.replace("/home")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77345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Estado da pilha: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Login, Loading]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069044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Executando replace em Loading: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router.replace("/dashboard")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572797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Resultado: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[Home, Login, Dashboard]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07655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Loading foi removida e Dashboard entrou em seu lugar.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40161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Quando Usar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564874" y="3910132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login/logout: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tela de login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splash screen: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a tela inicial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Após erro: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voltar para tela de erro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Fluxos irreversíveis: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confirmação de pagamento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37872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Importante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564874" y="588724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com cautela! Impede navegação reversa pode confundir usuários se não for intencional.</a:t>
            </a:r>
            <a:endParaRPr lang="en-US" sz="155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8283"/>
            <a:ext cx="6964323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Comparação Visual dos Métodos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619" y="1427917"/>
            <a:ext cx="6629043" cy="62532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37083" y="5290248"/>
            <a:ext cx="2104437" cy="330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637083" y="5714291"/>
            <a:ext cx="2104437" cy="1003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Reutiliza telas, remove intermediárias e otimiza memória.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6221738" y="2402655"/>
            <a:ext cx="2104437" cy="330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221738" y="2826696"/>
            <a:ext cx="2104437" cy="1003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 nova instância preservando histórico completo.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7900116" y="5415701"/>
            <a:ext cx="2104437" cy="330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900116" y="5839743"/>
            <a:ext cx="2104437" cy="752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Substitui a tela atual sem aumentar a pilha.</a:t>
            </a:r>
            <a:endParaRPr lang="en-US" sz="105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8488"/>
            <a:ext cx="64537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Métodos no Link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5540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Os três métodos de navegação também estão disponíveis no componente Link, não apenas no router programático. Basta adicionar o atributo correspondente.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Navigate (padrão)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793790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318998"/>
            <a:ext cx="4024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Sem especificar método, o Link usa navigate por padrão.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5309830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Push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5309830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11" name="Shape 9"/>
          <p:cNvSpPr/>
          <p:nvPr/>
        </p:nvSpPr>
        <p:spPr>
          <a:xfrm>
            <a:off x="5299948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12" name="Text 10"/>
          <p:cNvSpPr/>
          <p:nvPr/>
        </p:nvSpPr>
        <p:spPr>
          <a:xfrm>
            <a:off x="5498306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 push&gt;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309830" y="5318998"/>
            <a:ext cx="4024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 nova instância da tela.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9825871" y="331208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Replace</a:t>
            </a:r>
            <a:endParaRPr lang="en-US" sz="1950" dirty="0"/>
          </a:p>
        </p:txBody>
      </p:sp>
      <p:sp>
        <p:nvSpPr>
          <p:cNvPr id="15" name="Shape 13"/>
          <p:cNvSpPr/>
          <p:nvPr/>
        </p:nvSpPr>
        <p:spPr>
          <a:xfrm>
            <a:off x="9825871" y="3845481"/>
            <a:ext cx="4024313" cy="125027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16" name="Shape 14"/>
          <p:cNvSpPr/>
          <p:nvPr/>
        </p:nvSpPr>
        <p:spPr>
          <a:xfrm>
            <a:off x="9815989" y="3845481"/>
            <a:ext cx="4044077" cy="1250275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17" name="Text 15"/>
          <p:cNvSpPr/>
          <p:nvPr/>
        </p:nvSpPr>
        <p:spPr>
          <a:xfrm>
            <a:off x="10014347" y="3994309"/>
            <a:ext cx="364736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href="/home" replace&gt;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Voltar ao início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9825871" y="5318998"/>
            <a:ext cx="4024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Substitui a tela atual.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93790" y="635591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escolha entre usar Link ou router programático depende da sua necessidade: Link para navegação direta, router para navegação com lógica adicional.</a:t>
            </a:r>
            <a:endParaRPr lang="en-US" sz="155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07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66988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Código Completo do Projeto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prática passo a passo de todos os conceitos apresentados</a:t>
            </a:r>
            <a:endParaRPr lang="en-US" sz="195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6386"/>
            <a:ext cx="60261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Final do Projeto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2484120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que compreendemos todos os conceitos, vamos ver o código completo e funcional do projeto. Esta implementação integra navegação em stack, personalização visual e diferentes métodos de navegação.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59981"/>
            <a:ext cx="7556421" cy="30032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34556" y="5688464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Pasta app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6458745" y="5954664"/>
            <a:ext cx="2033799" cy="331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Contém páginas e layouts principais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11675766" y="5110010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_layout.jsx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1675766" y="5376210"/>
            <a:ext cx="1982217" cy="33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layout e navegação global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834441" y="4583139"/>
            <a:ext cx="1657988" cy="207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Pages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458630" y="4849338"/>
            <a:ext cx="2033798" cy="331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index, settings, user, products, product-detail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11675766" y="4043371"/>
            <a:ext cx="1657988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Pasta styles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11675766" y="4309571"/>
            <a:ext cx="1982217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styles.js com temas e estilos</a:t>
            </a:r>
            <a:endParaRPr lang="en-US" sz="105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813" y="557451"/>
            <a:ext cx="4860608" cy="521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app/_layout.jsx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85813" y="1360289"/>
            <a:ext cx="13058775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o arquivo principal que configura toda a navegação do aplicativo, incluindo a stack, personalização do header e da status bar.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77478" y="1764268"/>
            <a:ext cx="13075444" cy="4797897"/>
          </a:xfrm>
          <a:prstGeom prst="roundRect">
            <a:avLst>
              <a:gd name="adj" fmla="val 424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44404" y="1889403"/>
            <a:ext cx="12741593" cy="4382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StatusBar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expo-status-bar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StatusBar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light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#E94560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screenOptions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#E94560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headerTintColor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#FFFFFF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Configurações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Usuário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products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Produtos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Stack.Screen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product-detail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options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Detalhes do Produto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Stack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4954"/>
            <a:ext cx="547639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styles/styles.js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5186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 de estilos compartilhado entre todas as telas, promovendo consistência visual e facilitando manutenção.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315891"/>
            <a:ext cx="6279356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315891"/>
            <a:ext cx="6299121" cy="3155513"/>
          </a:xfrm>
          <a:prstGeom prst="roundRect">
            <a:avLst>
              <a:gd name="adj" fmla="val 94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464719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container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justifyContent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Text 5"/>
          <p:cNvSpPr/>
          <p:nvPr/>
        </p:nvSpPr>
        <p:spPr>
          <a:xfrm>
            <a:off x="7564874" y="3291007"/>
            <a:ext cx="258449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Explicação dos Estilos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799523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flex: 1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Faz o container ocupar todo o espaço disponível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303276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justifyContent: 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verticalmente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4807029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alignItems: 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horizontalmente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531078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um padrão muito comum em apps mobile para centralizar conteúdo na tela.</a:t>
            </a:r>
            <a:endParaRPr lang="en-US" sz="155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3117"/>
            <a:ext cx="712112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app/index.jsx (Home)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4002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tela inicial do aplicativo, servindo como ponto de entrada. Inclui navegação usando o componente Link com método push.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680811"/>
            <a:ext cx="13042821" cy="4425672"/>
          </a:xfrm>
          <a:prstGeom prst="roundRect">
            <a:avLst>
              <a:gd name="adj" fmla="val 1884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680811"/>
            <a:ext cx="13062585" cy="4425672"/>
          </a:xfrm>
          <a:prstGeom prst="roundRect">
            <a:avLst>
              <a:gd name="adj" fmla="val 67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829639"/>
            <a:ext cx="12665869" cy="4128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Link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#FAEDCB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&gt;Home&lt;/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 Ir para Usuários 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products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 Ir para Produtos 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1436"/>
            <a:ext cx="498324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app/user.jsx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2834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usuário com navegação para a tela de configurações, também utilizando Link com push.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2569131"/>
            <a:ext cx="13062585" cy="3519697"/>
          </a:xfrm>
          <a:prstGeom prst="roundRect">
            <a:avLst>
              <a:gd name="adj" fmla="val 72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717959"/>
            <a:ext cx="12665869" cy="3134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Link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#F6B400FF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/settings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 Ir para Configurações 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690050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4123"/>
            <a:ext cx="5567839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Arquivo: app/settings.jsx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51384"/>
            <a:ext cx="13042821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configurações demonstrando navegação programática com router. Inclui lógica customizada antes de navegar.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784384" y="2047042"/>
            <a:ext cx="13061633" cy="4730948"/>
          </a:xfrm>
          <a:prstGeom prst="roundRect">
            <a:avLst>
              <a:gd name="adj" fmla="val 507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72860" y="2188369"/>
            <a:ext cx="12684681" cy="5295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#FAC124FF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&gt;Configurações&lt;/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&gt;Voltar para Home&lt;/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91633"/>
            <a:ext cx="124500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Navegação Web vs Mobile: Diferenças Fundamentais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0936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navegação em aplicativos móveis apresenta características distintas da navegação em navegadores web. Enquanto na web utilizamos URLs e o histórico do navegador, nos dispositivos móveis trabalhamos com conceitos como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pilhas de telas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(stacks),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abas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(tabs) 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gavetas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(drawers).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85228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desenvolvimento web com React, estamos acostumados a usar bibliotecas como React Router DOM para gerenciar rotas. No React Native, utilizamos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Router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que oferece uma abordagem baseada em arquivos, onde a estrutura de pastas define automaticamente as rotas da aplicação.</a:t>
            </a:r>
            <a:endParaRPr lang="en-US" sz="155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5013"/>
            <a:ext cx="1059703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Diferença Entre Link e Router Neste Exemplo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50915" y="1972747"/>
            <a:ext cx="6565106" cy="5201841"/>
          </a:xfrm>
          <a:prstGeom prst="roundRect">
            <a:avLst>
              <a:gd name="adj" fmla="val 2747"/>
            </a:avLst>
          </a:prstGeom>
          <a:solidFill>
            <a:srgbClr val="54C8E8"/>
          </a:solidFill>
          <a:ln/>
        </p:spPr>
      </p:sp>
      <p:sp>
        <p:nvSpPr>
          <p:cNvPr id="4" name="Text 2"/>
          <p:cNvSpPr/>
          <p:nvPr/>
        </p:nvSpPr>
        <p:spPr>
          <a:xfrm>
            <a:off x="849273" y="2171105"/>
            <a:ext cx="318468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Usando Link (Home e User)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849273" y="2704505"/>
            <a:ext cx="6168390" cy="1250275"/>
          </a:xfrm>
          <a:prstGeom prst="roundRect">
            <a:avLst>
              <a:gd name="adj" fmla="val 6667"/>
            </a:avLst>
          </a:prstGeom>
          <a:solidFill>
            <a:srgbClr val="47BBDB"/>
          </a:solidFill>
          <a:ln/>
        </p:spPr>
      </p:sp>
      <p:sp>
        <p:nvSpPr>
          <p:cNvPr id="6" name="Shape 4"/>
          <p:cNvSpPr/>
          <p:nvPr/>
        </p:nvSpPr>
        <p:spPr>
          <a:xfrm>
            <a:off x="839391" y="2704505"/>
            <a:ext cx="6188154" cy="1250275"/>
          </a:xfrm>
          <a:prstGeom prst="roundRect">
            <a:avLst>
              <a:gd name="adj" fmla="val 2381"/>
            </a:avLst>
          </a:prstGeom>
          <a:solidFill>
            <a:srgbClr val="47BBDB"/>
          </a:solidFill>
          <a:ln/>
        </p:spPr>
      </p:sp>
      <p:sp>
        <p:nvSpPr>
          <p:cNvPr id="7" name="Text 5"/>
          <p:cNvSpPr/>
          <p:nvPr/>
        </p:nvSpPr>
        <p:spPr>
          <a:xfrm>
            <a:off x="1037749" y="2853333"/>
            <a:ext cx="579143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href="/user" push&gt;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Ir para Usuários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47BBD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&lt;/Link&gt;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849273" y="4178022"/>
            <a:ext cx="61683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Características: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849273" y="4674156"/>
            <a:ext cx="6168390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imediata ao toque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simples e direto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navegação básica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Menos código necessário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2171105"/>
            <a:ext cx="29575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Usando Router (Settings)</a:t>
            </a:r>
            <a:endParaRPr lang="en-US" sz="1950" dirty="0"/>
          </a:p>
        </p:txBody>
      </p:sp>
      <p:sp>
        <p:nvSpPr>
          <p:cNvPr id="11" name="Shape 9"/>
          <p:cNvSpPr/>
          <p:nvPr/>
        </p:nvSpPr>
        <p:spPr>
          <a:xfrm>
            <a:off x="7564874" y="2704505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7554992" y="2704505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</p:sp>
      <p:sp>
        <p:nvSpPr>
          <p:cNvPr id="13" name="Text 11"/>
          <p:cNvSpPr/>
          <p:nvPr/>
        </p:nvSpPr>
        <p:spPr>
          <a:xfrm>
            <a:off x="7753350" y="2853333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goToHome = () =&gt; {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Lógica aqui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router.push("/")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&lt;Pressable onPress={goToHome}&gt;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13064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Características: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5626775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após função executar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Permite lógica adicional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Ideal para fluxos complexos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Mais controle sobre quando navegar</a:t>
            </a:r>
            <a:endParaRPr lang="en-US" sz="155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4287"/>
            <a:ext cx="77739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Arquivos Adicionais: products.jsx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8120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listagem de produtos. Embora não esteja conectada no fluxo principal, demonstra como adicionar novas telas ao projeto.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2521982"/>
            <a:ext cx="13062585" cy="3490198"/>
          </a:xfrm>
          <a:prstGeom prst="roundRect">
            <a:avLst>
              <a:gd name="adj" fmla="val 628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670810"/>
            <a:ext cx="12665869" cy="3215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Link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Products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#FAEDCB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Products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components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product-detail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 Ver Detalhes do Produto &lt;/</a:t>
            </a:r>
            <a:r>
              <a:rPr lang="pt-BR" sz="16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0801"/>
            <a:ext cx="814208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Arquivos Adicionais: product-detail.jsx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70434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Tela de detalhes do produto, demonstrando navegação hierárquica (lista → detalhe) comum em aplicativos.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784860" y="2203609"/>
            <a:ext cx="6321385" cy="4368641"/>
          </a:xfrm>
          <a:prstGeom prst="roundRect">
            <a:avLst>
              <a:gd name="adj" fmla="val 520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63454" y="2337555"/>
            <a:ext cx="5964198" cy="4120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expo-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ProductDetail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styles.container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#FACE55FF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}]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&gt;Detalhes do Produto&lt;/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goToHome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  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 Ir para Home&lt;/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)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" name="Text 5"/>
          <p:cNvSpPr/>
          <p:nvPr/>
        </p:nvSpPr>
        <p:spPr>
          <a:xfrm>
            <a:off x="7540704" y="218348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Padrão Lista-Detalhe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0704" y="2623185"/>
            <a:ext cx="6303526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Este é um padrão muito comum em apps: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540704" y="3039308"/>
            <a:ext cx="6303526" cy="1086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Lista de itens (products)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Clicar em um item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Ver detalhes completos</a:t>
            </a:r>
            <a:endParaRPr lang="en-US" sz="140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Voltar para a lista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0704" y="4270021"/>
            <a:ext cx="6303526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 próxima aula veremos como passar parâmetros para identificar qual produto está sendo visualizado.</a:t>
            </a:r>
            <a:endParaRPr lang="en-US" sz="14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5054"/>
            <a:ext cx="884658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Recursos Adicionais e Documentação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451146"/>
            <a:ext cx="260556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Documentação Oficial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959662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Router: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docs.expo.dev/router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React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reactnavigation.org (base do Expo Router)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 SDK: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docs.expo.dev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React Native: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reactnative.dev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564874" y="345114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Próximos Passos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564874" y="3959662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aninhadas e grupos de rotas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Parâmetros de navegação (passar dados entre telas)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Tab navigation e drawer navigation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 e URLs personalizadas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Animações de transição customizadas</a:t>
            </a:r>
            <a:endParaRPr lang="en-US" sz="155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8021"/>
            <a:ext cx="692705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Conclusão e Próximos Passos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50915" y="2225754"/>
            <a:ext cx="5212318" cy="4695706"/>
          </a:xfrm>
          <a:prstGeom prst="roundRect">
            <a:avLst>
              <a:gd name="adj" fmla="val 3043"/>
            </a:avLst>
          </a:prstGeom>
          <a:solidFill>
            <a:srgbClr val="54C8E8"/>
          </a:solidFill>
          <a:ln/>
        </p:spPr>
      </p:sp>
      <p:sp>
        <p:nvSpPr>
          <p:cNvPr id="4" name="Text 2"/>
          <p:cNvSpPr/>
          <p:nvPr/>
        </p:nvSpPr>
        <p:spPr>
          <a:xfrm>
            <a:off x="849273" y="2424113"/>
            <a:ext cx="26371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Que Você Aprendeu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849273" y="2932628"/>
            <a:ext cx="4815602" cy="190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Fundamentos de navegação mobile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Configuração completa do Expo Router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Implementação prática de Stack Navigation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Personalização visual avançada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Diferentes métodos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Boas práticas e otimização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212086" y="2424113"/>
            <a:ext cx="316158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Continuando Seus Estudos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6212086" y="2932628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aula cobriu os fundamentos essenciais da navegação em stack. Nas próximas aulas, você aprenderá conceitos mais avançados como: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212086" y="3746302"/>
            <a:ext cx="7632025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Aninhadas: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Criar hierarquias complexas de navegação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Parâmetros de Rota: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Passar dados entre telas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Tab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Navegação por abas na parte inferior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Drawer Navigation: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Menu lateral deslizante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Abrir telas específicas via URLs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212086" y="5504569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Pratique os conceitos desta aula criando seu próprio aplicativo com múltiplas telas e diferentes fluxos de navegação. A prática é essencial para dominar o desenvolvimento mobile!</a:t>
            </a:r>
            <a:endParaRPr lang="en-US" sz="155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163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Perguntas?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5093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Entre em contato: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05014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raphael.b.oliveira@docente.senai.br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280190" y="4590931"/>
            <a:ext cx="7556421" cy="1047036"/>
          </a:xfrm>
          <a:prstGeom prst="roundRect">
            <a:avLst>
              <a:gd name="adj" fmla="val 7961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86168" y="4796909"/>
            <a:ext cx="71444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Obrigado pela atenção! Estou à disposição para esclarecer dúvidas e ajudar no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seu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aprendizado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32" t="-34478" r="-2765" b="-363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" y="-18029"/>
            <a:ext cx="1463040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0" y="-18029"/>
            <a:ext cx="14630392" cy="8247629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4255938" y="2203438"/>
            <a:ext cx="6118525" cy="3804697"/>
            <a:chOff x="0" y="0"/>
            <a:chExt cx="10197541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97592" cy="6341110"/>
            </a:xfrm>
            <a:custGeom>
              <a:avLst/>
              <a:gdLst/>
              <a:ahLst/>
              <a:cxnLst/>
              <a:rect l="l" t="t" r="r" b="b"/>
              <a:pathLst>
                <a:path w="10197592" h="6341110">
                  <a:moveTo>
                    <a:pt x="0" y="0"/>
                  </a:moveTo>
                  <a:lnTo>
                    <a:pt x="10197592" y="0"/>
                  </a:lnTo>
                  <a:lnTo>
                    <a:pt x="10197592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48" b="-148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0" y="0"/>
            <a:ext cx="14630400" cy="82296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/>
          <p:cNvSpPr/>
          <p:nvPr/>
        </p:nvSpPr>
        <p:spPr>
          <a:xfrm>
            <a:off x="6036892" y="3560064"/>
            <a:ext cx="2556609" cy="1109472"/>
          </a:xfrm>
          <a:custGeom>
            <a:avLst/>
            <a:gdLst/>
            <a:ahLst/>
            <a:cxnLst/>
            <a:rect l="l" t="t" r="r" b="b"/>
            <a:pathLst>
              <a:path w="3195761" h="1386840">
                <a:moveTo>
                  <a:pt x="0" y="0"/>
                </a:moveTo>
                <a:lnTo>
                  <a:pt x="3195761" y="0"/>
                </a:lnTo>
                <a:lnTo>
                  <a:pt x="3195761" y="1386840"/>
                </a:lnTo>
                <a:lnTo>
                  <a:pt x="0" y="1386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64" b="-64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7943"/>
            <a:ext cx="1014793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Tipos de Navegação em Aplicativos Móveis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778919"/>
            <a:ext cx="496133" cy="496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7930" y="277891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Stack Navigation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537930" y="3287435"/>
            <a:ext cx="553521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Sistema de empilhamento de telas, permitindo navegação sequencial com histórico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4319349"/>
            <a:ext cx="496133" cy="4961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7930" y="4319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Tab Navigation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537930" y="4827865"/>
            <a:ext cx="55352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Navegação por abas na parte inferior ou superior da tela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5542240"/>
            <a:ext cx="496133" cy="4961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7930" y="554224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Drawer Navigation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537930" y="6050756"/>
            <a:ext cx="55352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Menu lateral deslizante com opções de navegação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564874" y="2734270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Nesta aula, vamos focar no tipo de navegação mais próximo do que conhecemos no desenvolvimento web: a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Stack Navigation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Este é o padrão mais comum em aplicativos móveis e serve como base para entender os demais tipos.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7564874" y="4183023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stack funciona como uma pilha de pratos: você adiciona telas no topo e pode removê-las voltando para as anteriores. Esse comportamento natural está presente na maioria dos aplicativos que você usa diariamente.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3683"/>
            <a:ext cx="1189732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 Expo Router: Roteamento Baseado em Arquivos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6059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Expo Router revoluciona a forma como criamos navegação em aplicativos React Native ao adotar um sistema de roteamento baseado em arquivos, similar ao que você encontra em frameworks como Next.js.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917275"/>
            <a:ext cx="307431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 da Abordagem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425791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intuitiva e fácil de entender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Menos código de configuração necessário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Rotas definidas automaticamente pela estrutura de pastas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Deep linking nativo sem configuração adicional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Melhor organização e manutenção do código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564874" y="391727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564874" y="4425791"/>
            <a:ext cx="6279356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Cada arquivo na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se torna automaticamente uma rota. O nome do arquivo define o caminho da URL, e a estrutura de pastas cria rotas aninhadas naturalmente.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5564624"/>
            <a:ext cx="6279356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arquivo especial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_layout.jsx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permite configurar a navegação e compartilhar elementos visuais entre diferentes telas.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31237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38393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290768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02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683675"/>
            <a:ext cx="72386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Configuração Inicial do Projeto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01408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Preparando a estrutura de arquivos e organizando os componentes para implementar a navegação</a:t>
            </a:r>
            <a:endParaRPr lang="en-US" sz="19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1553"/>
            <a:ext cx="83902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de Pastas no Expo Router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81928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organização de arquivos em um projeto Expo Router segue convenções específicas que diferem do React tradicional. Compreender essa estrutura é fundamental para o desenvolvimento eficiente.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77608"/>
            <a:ext cx="1304282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o coração da aplicação, onde residem todas as telas e configurações de navegação. Diferentemente de colocar páginas em uma pasta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components/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ou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pages/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aqui elas ficam diretamente na raiz do app, e seus nomes de arquivo definem as rotas.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6190</Words>
  <Application>Microsoft Office PowerPoint</Application>
  <PresentationFormat>Personalizar</PresentationFormat>
  <Paragraphs>669</Paragraphs>
  <Slides>56</Slides>
  <Notes>54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56</vt:i4>
      </vt:variant>
    </vt:vector>
  </HeadingPairs>
  <TitlesOfParts>
    <vt:vector size="64" baseType="lpstr">
      <vt:lpstr>Varela Round</vt:lpstr>
      <vt:lpstr>Trebuchet MS Bold</vt:lpstr>
      <vt:lpstr>Trebuchet MS</vt:lpstr>
      <vt:lpstr>Calibri</vt:lpstr>
      <vt:lpstr>Varela Round Bold</vt:lpstr>
      <vt:lpstr>Arial</vt:lpstr>
      <vt:lpstr>Consolas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Raphael Barreto De Oliveira</dc:creator>
  <cp:lastModifiedBy>Raphael Barreto De Oliveira</cp:lastModifiedBy>
  <cp:revision>13</cp:revision>
  <dcterms:created xsi:type="dcterms:W3CDTF">2026-01-30T12:36:13Z</dcterms:created>
  <dcterms:modified xsi:type="dcterms:W3CDTF">2026-02-05T16:15:55Z</dcterms:modified>
</cp:coreProperties>
</file>